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3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Google Sans" panose="020B0600000101010101" charset="0"/>
      <p:regular r:id="rId34"/>
      <p:bold r:id="rId35"/>
      <p:italic r:id="rId36"/>
      <p:boldItalic r:id="rId37"/>
    </p:embeddedFont>
    <p:embeddedFont>
      <p:font typeface="Google Sans Medium" panose="020B0600000101010101" charset="0"/>
      <p:regular r:id="rId38"/>
      <p:bold r:id="rId39"/>
      <p:italic r:id="rId40"/>
      <p:boldItalic r:id="rId41"/>
    </p:embeddedFont>
    <p:embeddedFont>
      <p:font typeface="Roboto Mono Light" panose="00000009000000000000" pitchFamily="49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맑은 고딕 Semilight" panose="020B0502040204020203" pitchFamily="50" charset="-127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14DD1F9D-6D66-61CE-1A4F-E2FB1B8F4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89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614400" cy="1638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강화학습</a:t>
            </a:r>
            <a:br>
              <a:rPr lang="en-US" altLang="ko-KR" sz="4400" dirty="0"/>
            </a:br>
            <a:r>
              <a:rPr lang="ko-KR" altLang="en-US" sz="4400" dirty="0"/>
              <a:t>과제 </a:t>
            </a:r>
            <a:r>
              <a:rPr lang="en-US" altLang="ko-KR" sz="4400" dirty="0"/>
              <a:t>2-1: MDP </a:t>
            </a:r>
            <a:r>
              <a:rPr lang="ko-KR" altLang="en-US" sz="4400" dirty="0"/>
              <a:t>상태</a:t>
            </a:r>
            <a:endParaRPr sz="4400" dirty="0"/>
          </a:p>
        </p:txBody>
      </p:sp>
      <p:sp>
        <p:nvSpPr>
          <p:cNvPr id="2" name="Google Shape;91;p22">
            <a:extLst>
              <a:ext uri="{FF2B5EF4-FFF2-40B4-BE49-F238E27FC236}">
                <a16:creationId xmlns:a16="http://schemas.microsoft.com/office/drawing/2014/main" id="{67757C8A-96AB-29A7-629F-2C263FBF2691}"/>
              </a:ext>
            </a:extLst>
          </p:cNvPr>
          <p:cNvSpPr txBox="1">
            <a:spLocks/>
          </p:cNvSpPr>
          <p:nvPr/>
        </p:nvSpPr>
        <p:spPr>
          <a:xfrm>
            <a:off x="430400" y="3220572"/>
            <a:ext cx="5634224" cy="96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altLang="ko-KR" sz="1800" dirty="0"/>
              <a:t>20204062 </a:t>
            </a:r>
            <a:r>
              <a:rPr lang="ko-KR" altLang="en-US" sz="1800" dirty="0"/>
              <a:t>이인규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3334901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2756679"/>
            <a:ext cx="3348318" cy="1384995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action_space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sample() </a:t>
            </a:r>
            <a:r>
              <a:rPr lang="ko-KR" altLang="en-US" dirty="0">
                <a:latin typeface="+mj-ea"/>
                <a:ea typeface="+mj-ea"/>
              </a:rPr>
              <a:t>메소드는 가능한 </a:t>
            </a:r>
            <a:r>
              <a:rPr lang="en-US" altLang="ko-KR" dirty="0">
                <a:latin typeface="+mj-ea"/>
                <a:ea typeface="+mj-ea"/>
              </a:rPr>
              <a:t>action </a:t>
            </a:r>
            <a:r>
              <a:rPr lang="ko-KR" altLang="en-US" dirty="0">
                <a:latin typeface="+mj-ea"/>
                <a:ea typeface="+mj-ea"/>
              </a:rPr>
              <a:t>중 랜덤으로 하나의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을 실행한다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latin typeface="+mj-ea"/>
                <a:ea typeface="+mj-ea"/>
              </a:rPr>
              <a:t>numpy.random.choice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메소드와 유사하다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2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3509720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3045801"/>
            <a:ext cx="3348318" cy="95410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step </a:t>
            </a:r>
            <a:r>
              <a:rPr lang="ko-KR" altLang="en-US" dirty="0">
                <a:latin typeface="+mj-ea"/>
                <a:ea typeface="+mj-ea"/>
              </a:rPr>
              <a:t>메소드에서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을 실행한 후 반환한 </a:t>
            </a:r>
            <a:r>
              <a:rPr lang="en-US" altLang="ko-KR" dirty="0">
                <a:latin typeface="+mj-ea"/>
                <a:ea typeface="+mj-ea"/>
              </a:rPr>
              <a:t>state, reward, done, truncated, info </a:t>
            </a:r>
            <a:r>
              <a:rPr lang="ko-KR" altLang="en-US" dirty="0">
                <a:latin typeface="+mj-ea"/>
                <a:ea typeface="+mj-ea"/>
              </a:rPr>
              <a:t>값을 차례로 매핑하여 변수에 저장한 후 출력한다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73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3872798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3610597"/>
            <a:ext cx="3348318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만약 </a:t>
            </a:r>
            <a:r>
              <a:rPr lang="en-US" altLang="ko-KR" dirty="0">
                <a:latin typeface="+mj-ea"/>
                <a:ea typeface="+mj-ea"/>
              </a:rPr>
              <a:t>done(Episode </a:t>
            </a:r>
            <a:r>
              <a:rPr lang="ko-KR" altLang="en-US" dirty="0">
                <a:latin typeface="+mj-ea"/>
                <a:ea typeface="+mj-ea"/>
              </a:rPr>
              <a:t>종료 여부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가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가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해당 </a:t>
            </a:r>
            <a:r>
              <a:rPr lang="en-US" altLang="ko-KR" dirty="0">
                <a:latin typeface="+mj-ea"/>
                <a:ea typeface="+mj-ea"/>
              </a:rPr>
              <a:t>Episode</a:t>
            </a:r>
            <a:r>
              <a:rPr lang="ko-KR" altLang="en-US" dirty="0">
                <a:latin typeface="+mj-ea"/>
                <a:ea typeface="+mj-ea"/>
              </a:rPr>
              <a:t>를 종료한다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620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92" y="161363"/>
            <a:ext cx="4931370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예시 실행결과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C6EDFE-39E1-DDAC-FFE3-D44F61AC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050" y="1432110"/>
            <a:ext cx="3845716" cy="2331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41766-DFBD-586B-0AC4-874C11745995}"/>
              </a:ext>
            </a:extLst>
          </p:cNvPr>
          <p:cNvSpPr txBox="1"/>
          <p:nvPr/>
        </p:nvSpPr>
        <p:spPr>
          <a:xfrm>
            <a:off x="5231050" y="3839197"/>
            <a:ext cx="3845716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Episode</a:t>
            </a:r>
            <a:r>
              <a:rPr lang="ko-KR" altLang="en-US" dirty="0">
                <a:latin typeface="+mj-ea"/>
                <a:ea typeface="+mj-ea"/>
              </a:rPr>
              <a:t> 마다 몇 번의 </a:t>
            </a:r>
            <a:r>
              <a:rPr lang="en-US" altLang="ko-KR" dirty="0">
                <a:latin typeface="+mj-ea"/>
                <a:ea typeface="+mj-ea"/>
              </a:rPr>
              <a:t>step</a:t>
            </a:r>
            <a:r>
              <a:rPr lang="ko-KR" altLang="en-US" dirty="0">
                <a:latin typeface="+mj-ea"/>
                <a:ea typeface="+mj-ea"/>
              </a:rPr>
              <a:t>을 반복했는지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어떤 행동을 취했는지에 대한 출력이 나온다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345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1D4C-A80C-D4B3-B3D4-CD3E1CB3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상태 정의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0A2B5-632F-153A-316A-29318BB17B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8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상태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4689E3-2744-58CB-51B0-AEC81E84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4" y="1023137"/>
            <a:ext cx="4514511" cy="395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A5FEE-926E-9E4A-74CF-D4D3BD855E73}"/>
              </a:ext>
            </a:extLst>
          </p:cNvPr>
          <p:cNvSpPr txBox="1"/>
          <p:nvPr/>
        </p:nvSpPr>
        <p:spPr>
          <a:xfrm>
            <a:off x="5264523" y="1056757"/>
            <a:ext cx="3805518" cy="1384995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프로즌</a:t>
            </a:r>
            <a:r>
              <a:rPr lang="ko-KR" altLang="en-US" dirty="0">
                <a:latin typeface="+mj-ea"/>
                <a:ea typeface="+mj-ea"/>
              </a:rPr>
              <a:t> 레이크 상에서는 각 </a:t>
            </a:r>
            <a:r>
              <a:rPr lang="en-US" altLang="ko-KR" dirty="0">
                <a:latin typeface="+mj-ea"/>
                <a:ea typeface="+mj-ea"/>
              </a:rPr>
              <a:t>state </a:t>
            </a:r>
            <a:r>
              <a:rPr lang="ko-KR" altLang="en-US" dirty="0">
                <a:latin typeface="+mj-ea"/>
                <a:ea typeface="+mj-ea"/>
              </a:rPr>
              <a:t>당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의 확률이 같고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상태전이 확률 또한 같았다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학생 </a:t>
            </a:r>
            <a:r>
              <a:rPr lang="en-US" altLang="ko-KR" dirty="0">
                <a:latin typeface="+mj-ea"/>
                <a:ea typeface="+mj-ea"/>
              </a:rPr>
              <a:t>MDP </a:t>
            </a:r>
            <a:r>
              <a:rPr lang="ko-KR" altLang="en-US" dirty="0">
                <a:latin typeface="+mj-ea"/>
                <a:ea typeface="+mj-ea"/>
              </a:rPr>
              <a:t>상에서도 각 </a:t>
            </a:r>
            <a:r>
              <a:rPr lang="en-US" altLang="ko-KR" dirty="0">
                <a:latin typeface="+mj-ea"/>
                <a:ea typeface="+mj-ea"/>
              </a:rPr>
              <a:t>state </a:t>
            </a:r>
            <a:r>
              <a:rPr lang="ko-KR" altLang="en-US" dirty="0">
                <a:latin typeface="+mj-ea"/>
                <a:ea typeface="+mj-ea"/>
              </a:rPr>
              <a:t>당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의 확률이 같고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상태전이 확률만 다르게 설정하여 진행하였다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316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 err="1"/>
              <a:t>딕셔너리</a:t>
            </a:r>
            <a:r>
              <a:rPr lang="ko-KR" altLang="en-US" dirty="0"/>
              <a:t> 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A5FEE-926E-9E4A-74CF-D4D3BD855E73}"/>
              </a:ext>
            </a:extLst>
          </p:cNvPr>
          <p:cNvSpPr txBox="1"/>
          <p:nvPr/>
        </p:nvSpPr>
        <p:spPr>
          <a:xfrm>
            <a:off x="5264522" y="161363"/>
            <a:ext cx="3805518" cy="738664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학생 </a:t>
            </a:r>
            <a:r>
              <a:rPr lang="en-US" altLang="ko-KR" dirty="0">
                <a:latin typeface="+mj-ea"/>
                <a:ea typeface="+mj-ea"/>
              </a:rPr>
              <a:t>MDP </a:t>
            </a:r>
            <a:r>
              <a:rPr lang="ko-KR" altLang="en-US" dirty="0">
                <a:latin typeface="+mj-ea"/>
                <a:ea typeface="+mj-ea"/>
              </a:rPr>
              <a:t>상태를 </a:t>
            </a:r>
            <a:r>
              <a:rPr lang="ko-KR" altLang="en-US" dirty="0" err="1">
                <a:latin typeface="+mj-ea"/>
                <a:ea typeface="+mj-ea"/>
              </a:rPr>
              <a:t>프로즌</a:t>
            </a:r>
            <a:r>
              <a:rPr lang="ko-KR" altLang="en-US" dirty="0">
                <a:latin typeface="+mj-ea"/>
                <a:ea typeface="+mj-ea"/>
              </a:rPr>
              <a:t> 레이크와 같은 방식으로 </a:t>
            </a:r>
            <a:r>
              <a:rPr lang="ko-KR" altLang="en-US" dirty="0" err="1">
                <a:latin typeface="+mj-ea"/>
                <a:ea typeface="+mj-ea"/>
              </a:rPr>
              <a:t>딕셔너리</a:t>
            </a:r>
            <a:r>
              <a:rPr lang="ko-KR" altLang="en-US" dirty="0">
                <a:latin typeface="+mj-ea"/>
                <a:ea typeface="+mj-ea"/>
              </a:rPr>
              <a:t> 상태를 정의 하면 다음과 같다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5BF26B-E64F-CBFF-21B3-493B782B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4" y="1023137"/>
            <a:ext cx="4514511" cy="3959000"/>
          </a:xfrm>
          <a:prstGeom prst="rect">
            <a:avLst/>
          </a:prstGeom>
        </p:spPr>
      </p:pic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FBC75EBF-5F00-2D0B-1EF0-DB00E700A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581556"/>
              </p:ext>
            </p:extLst>
          </p:nvPr>
        </p:nvGraphicFramePr>
        <p:xfrm>
          <a:off x="5335119" y="961463"/>
          <a:ext cx="3664323" cy="78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441">
                  <a:extLst>
                    <a:ext uri="{9D8B030D-6E8A-4147-A177-3AD203B41FA5}">
                      <a16:colId xmlns:a16="http://schemas.microsoft.com/office/drawing/2014/main" val="3633678139"/>
                    </a:ext>
                  </a:extLst>
                </a:gridCol>
                <a:gridCol w="1221441">
                  <a:extLst>
                    <a:ext uri="{9D8B030D-6E8A-4147-A177-3AD203B41FA5}">
                      <a16:colId xmlns:a16="http://schemas.microsoft.com/office/drawing/2014/main" val="1224680875"/>
                    </a:ext>
                  </a:extLst>
                </a:gridCol>
                <a:gridCol w="1221441">
                  <a:extLst>
                    <a:ext uri="{9D8B030D-6E8A-4147-A177-3AD203B41FA5}">
                      <a16:colId xmlns:a16="http://schemas.microsoft.com/office/drawing/2014/main" val="121503817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딕셔너리</a:t>
                      </a:r>
                      <a:r>
                        <a:rPr lang="ko-KR" altLang="en-US" sz="1050" dirty="0"/>
                        <a:t> 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4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상태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행동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행동의 전이 확률 리스트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143349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6DCE0743-22B4-CABF-84FF-541E9EB15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524570"/>
              </p:ext>
            </p:extLst>
          </p:nvPr>
        </p:nvGraphicFramePr>
        <p:xfrm>
          <a:off x="7809306" y="1826549"/>
          <a:ext cx="1190136" cy="231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2">
                  <a:extLst>
                    <a:ext uri="{9D8B030D-6E8A-4147-A177-3AD203B41FA5}">
                      <a16:colId xmlns:a16="http://schemas.microsoft.com/office/drawing/2014/main" val="3300643902"/>
                    </a:ext>
                  </a:extLst>
                </a:gridCol>
                <a:gridCol w="962344">
                  <a:extLst>
                    <a:ext uri="{9D8B030D-6E8A-4147-A177-3AD203B41FA5}">
                      <a16:colId xmlns:a16="http://schemas.microsoft.com/office/drawing/2014/main" val="3938855691"/>
                    </a:ext>
                  </a:extLst>
                </a:gridCol>
              </a:tblGrid>
              <a:tr h="2891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상태 번호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948926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Facebook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037827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Class 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36451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Class 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791845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Class 3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314092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Pub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032492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028480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Sleep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63806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118DBA2-6AC4-1334-3798-D50086FED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350" y="1973356"/>
            <a:ext cx="1373930" cy="1196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7EE00E-564B-828E-480A-BDCEEB11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764" y="3550024"/>
            <a:ext cx="3457542" cy="15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1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A5FEE-926E-9E4A-74CF-D4D3BD855E73}"/>
              </a:ext>
            </a:extLst>
          </p:cNvPr>
          <p:cNvSpPr txBox="1"/>
          <p:nvPr/>
        </p:nvSpPr>
        <p:spPr>
          <a:xfrm>
            <a:off x="5170394" y="1833086"/>
            <a:ext cx="3973606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학생 </a:t>
            </a:r>
            <a:r>
              <a:rPr lang="en-US" altLang="ko-KR" dirty="0">
                <a:latin typeface="+mj-ea"/>
                <a:ea typeface="+mj-ea"/>
              </a:rPr>
              <a:t>MDP</a:t>
            </a:r>
            <a:r>
              <a:rPr lang="ko-KR" altLang="en-US" dirty="0">
                <a:latin typeface="+mj-ea"/>
                <a:ea typeface="+mj-ea"/>
              </a:rPr>
              <a:t>의 환경을 정의한 코드를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변수명은 </a:t>
            </a:r>
            <a:r>
              <a:rPr lang="en-US" altLang="ko-KR" dirty="0" err="1">
                <a:latin typeface="+mj-ea"/>
                <a:ea typeface="+mj-ea"/>
              </a:rPr>
              <a:t>custom_env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7F025-14C2-09DA-1B10-A85A6BA4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36543"/>
            <a:ext cx="4770148" cy="2429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A6B2CB-5B58-5874-7751-A4779E92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5" y="3541568"/>
            <a:ext cx="3748029" cy="154700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590B326-811B-3201-6D1B-EF9CB6C5D5B5}"/>
              </a:ext>
            </a:extLst>
          </p:cNvPr>
          <p:cNvCxnSpPr>
            <a:cxnSpLocks/>
          </p:cNvCxnSpPr>
          <p:nvPr/>
        </p:nvCxnSpPr>
        <p:spPr>
          <a:xfrm>
            <a:off x="4955384" y="2091062"/>
            <a:ext cx="215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86A9E1-290E-1862-666C-BE894DCF0FC2}"/>
              </a:ext>
            </a:extLst>
          </p:cNvPr>
          <p:cNvSpPr/>
          <p:nvPr/>
        </p:nvSpPr>
        <p:spPr>
          <a:xfrm>
            <a:off x="185234" y="1036543"/>
            <a:ext cx="4770147" cy="2429944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798292-ECB9-A61A-3EF6-660B0A1A8455}"/>
              </a:ext>
            </a:extLst>
          </p:cNvPr>
          <p:cNvSpPr/>
          <p:nvPr/>
        </p:nvSpPr>
        <p:spPr>
          <a:xfrm>
            <a:off x="203303" y="3541567"/>
            <a:ext cx="3729961" cy="1547006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54672C-6DB3-F213-BC64-653F2FEDAE5F}"/>
              </a:ext>
            </a:extLst>
          </p:cNvPr>
          <p:cNvSpPr txBox="1"/>
          <p:nvPr/>
        </p:nvSpPr>
        <p:spPr>
          <a:xfrm>
            <a:off x="5170394" y="3547175"/>
            <a:ext cx="3973606" cy="1169551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action space</a:t>
            </a:r>
            <a:r>
              <a:rPr lang="ko-KR" altLang="en-US" dirty="0">
                <a:latin typeface="+mj-ea"/>
                <a:ea typeface="+mj-ea"/>
              </a:rPr>
              <a:t>를 정의합니다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변수명은 </a:t>
            </a:r>
            <a:r>
              <a:rPr lang="en-US" altLang="ko-KR" dirty="0" err="1">
                <a:latin typeface="+mj-ea"/>
                <a:ea typeface="+mj-ea"/>
              </a:rPr>
              <a:t>custom_space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action space</a:t>
            </a:r>
            <a:r>
              <a:rPr lang="ko-KR" altLang="en-US" dirty="0">
                <a:latin typeface="+mj-ea"/>
                <a:ea typeface="+mj-ea"/>
              </a:rPr>
              <a:t>란</a:t>
            </a:r>
            <a:r>
              <a:rPr lang="en-US" altLang="ko-KR" dirty="0">
                <a:latin typeface="+mj-ea"/>
                <a:ea typeface="+mj-ea"/>
              </a:rPr>
              <a:t>? </a:t>
            </a:r>
            <a:r>
              <a:rPr lang="ko-KR" altLang="en-US" dirty="0">
                <a:latin typeface="+mj-ea"/>
                <a:ea typeface="+mj-ea"/>
              </a:rPr>
              <a:t>각 </a:t>
            </a:r>
            <a:r>
              <a:rPr lang="en-US" altLang="ko-KR" dirty="0">
                <a:latin typeface="+mj-ea"/>
                <a:ea typeface="+mj-ea"/>
              </a:rPr>
              <a:t>state </a:t>
            </a:r>
            <a:r>
              <a:rPr lang="ko-KR" altLang="en-US" dirty="0">
                <a:latin typeface="+mj-ea"/>
                <a:ea typeface="+mj-ea"/>
              </a:rPr>
              <a:t>당 가능한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의 개수를 알려주는 리스트입니다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B6C065E-D150-51FB-13E5-3BDCDD366538}"/>
              </a:ext>
            </a:extLst>
          </p:cNvPr>
          <p:cNvCxnSpPr>
            <a:cxnSpLocks/>
          </p:cNvCxnSpPr>
          <p:nvPr/>
        </p:nvCxnSpPr>
        <p:spPr>
          <a:xfrm>
            <a:off x="3933264" y="3728097"/>
            <a:ext cx="123713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6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코드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510E6D-E7EF-390B-B93D-273C6CF8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24" y="1096495"/>
            <a:ext cx="4779560" cy="29505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C14457-B185-B65B-D877-F103F5CF1B7B}"/>
              </a:ext>
            </a:extLst>
          </p:cNvPr>
          <p:cNvSpPr/>
          <p:nvPr/>
        </p:nvSpPr>
        <p:spPr>
          <a:xfrm>
            <a:off x="349623" y="1216959"/>
            <a:ext cx="2272553" cy="759759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1B0370-44BA-4691-27B6-73E59F10E76B}"/>
              </a:ext>
            </a:extLst>
          </p:cNvPr>
          <p:cNvSpPr/>
          <p:nvPr/>
        </p:nvSpPr>
        <p:spPr>
          <a:xfrm>
            <a:off x="360829" y="2041713"/>
            <a:ext cx="1474696" cy="530038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1C91A4-2E47-C96E-6E92-D4396464AD16}"/>
              </a:ext>
            </a:extLst>
          </p:cNvPr>
          <p:cNvSpPr/>
          <p:nvPr/>
        </p:nvSpPr>
        <p:spPr>
          <a:xfrm>
            <a:off x="365313" y="2651316"/>
            <a:ext cx="4536140" cy="1013008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CAB96D-E83E-57D5-B894-89BFCF3B6DEA}"/>
              </a:ext>
            </a:extLst>
          </p:cNvPr>
          <p:cNvSpPr/>
          <p:nvPr/>
        </p:nvSpPr>
        <p:spPr>
          <a:xfrm>
            <a:off x="365313" y="3771624"/>
            <a:ext cx="3204881" cy="275381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145A9-63DE-519A-656D-60C9A31F83A3}"/>
              </a:ext>
            </a:extLst>
          </p:cNvPr>
          <p:cNvSpPr txBox="1"/>
          <p:nvPr/>
        </p:nvSpPr>
        <p:spPr>
          <a:xfrm>
            <a:off x="5140389" y="2295555"/>
            <a:ext cx="3973606" cy="30777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Environment</a:t>
            </a:r>
            <a:r>
              <a:rPr lang="ko-KR" altLang="en-US" dirty="0">
                <a:latin typeface="+mj-ea"/>
                <a:ea typeface="+mj-ea"/>
              </a:rPr>
              <a:t>를 초기화 하는 함수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D298544-E023-1C94-9403-D0AEE1F465CF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 flipV="1">
            <a:off x="2622176" y="1108792"/>
            <a:ext cx="2548218" cy="48804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119E516E-5E62-F829-CC08-378666C3F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363268"/>
              </p:ext>
            </p:extLst>
          </p:nvPr>
        </p:nvGraphicFramePr>
        <p:xfrm>
          <a:off x="5170394" y="114382"/>
          <a:ext cx="3946712" cy="198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989">
                  <a:extLst>
                    <a:ext uri="{9D8B030D-6E8A-4147-A177-3AD203B41FA5}">
                      <a16:colId xmlns:a16="http://schemas.microsoft.com/office/drawing/2014/main" val="868263773"/>
                    </a:ext>
                  </a:extLst>
                </a:gridCol>
                <a:gridCol w="1911723">
                  <a:extLst>
                    <a:ext uri="{9D8B030D-6E8A-4147-A177-3AD203B41FA5}">
                      <a16:colId xmlns:a16="http://schemas.microsoft.com/office/drawing/2014/main" val="469098514"/>
                    </a:ext>
                  </a:extLst>
                </a:gridCol>
              </a:tblGrid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변수명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345471"/>
                  </a:ext>
                </a:extLst>
              </a:tr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action_space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action</a:t>
                      </a:r>
                      <a:r>
                        <a:rPr lang="ko-KR" altLang="en-US" sz="1050" dirty="0"/>
                        <a:t> 가능한 경우의 수를 저장한 리스트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847940"/>
                  </a:ext>
                </a:extLst>
              </a:tr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observation_space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현재 </a:t>
                      </a:r>
                      <a:r>
                        <a:rPr lang="en-US" altLang="ko-KR" sz="1050" dirty="0"/>
                        <a:t>Environment </a:t>
                      </a:r>
                      <a:r>
                        <a:rPr lang="ko-KR" altLang="en-US" sz="1050" dirty="0"/>
                        <a:t>상에서의 </a:t>
                      </a:r>
                      <a:r>
                        <a:rPr lang="en-US" altLang="ko-KR" sz="1050" dirty="0"/>
                        <a:t>state </a:t>
                      </a:r>
                      <a:r>
                        <a:rPr lang="ko-KR" altLang="en-US" sz="1050" dirty="0"/>
                        <a:t>리스트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421123"/>
                  </a:ext>
                </a:extLst>
              </a:tr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transition_probabilities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Environment</a:t>
                      </a:r>
                      <a:r>
                        <a:rPr lang="ko-KR" altLang="en-US" sz="1050" dirty="0"/>
                        <a:t>의 </a:t>
                      </a:r>
                      <a:r>
                        <a:rPr lang="en-US" altLang="ko-KR" sz="1050" dirty="0"/>
                        <a:t>state </a:t>
                      </a:r>
                      <a:r>
                        <a:rPr lang="ko-KR" altLang="en-US" sz="1050" dirty="0"/>
                        <a:t>마다의 확률 </a:t>
                      </a:r>
                      <a:r>
                        <a:rPr lang="ko-KR" altLang="en-US" sz="1050" dirty="0" err="1"/>
                        <a:t>딕셔너리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624584"/>
                  </a:ext>
                </a:extLst>
              </a:tr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current_state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현재 상태를 숫자로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772369"/>
                  </a:ext>
                </a:extLst>
              </a:tr>
              <a:tr h="226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step_count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step </a:t>
                      </a:r>
                      <a:r>
                        <a:rPr lang="ko-KR" altLang="en-US" sz="1050" dirty="0"/>
                        <a:t>횟수를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855031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8B7FD13-95BD-D36F-0891-8F2A3BE62A8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35525" y="2314016"/>
            <a:ext cx="3304864" cy="13542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1D04BF-8DA4-8296-5523-99388EAADA24}"/>
              </a:ext>
            </a:extLst>
          </p:cNvPr>
          <p:cNvCxnSpPr>
            <a:cxnSpLocks/>
          </p:cNvCxnSpPr>
          <p:nvPr/>
        </p:nvCxnSpPr>
        <p:spPr>
          <a:xfrm>
            <a:off x="4901453" y="3145859"/>
            <a:ext cx="268941" cy="346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3AE65C-44A6-6D55-3100-BF7F0DBDE0D6}"/>
              </a:ext>
            </a:extLst>
          </p:cNvPr>
          <p:cNvSpPr txBox="1"/>
          <p:nvPr/>
        </p:nvSpPr>
        <p:spPr>
          <a:xfrm>
            <a:off x="5170394" y="2918900"/>
            <a:ext cx="3973606" cy="95410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step</a:t>
            </a:r>
            <a:r>
              <a:rPr lang="ko-KR" altLang="en-US" dirty="0">
                <a:latin typeface="+mj-ea"/>
                <a:ea typeface="+mj-ea"/>
              </a:rPr>
              <a:t>을 진행하는 함수</a:t>
            </a:r>
            <a:r>
              <a:rPr lang="en-US" altLang="ko-KR" dirty="0">
                <a:latin typeface="+mj-ea"/>
                <a:ea typeface="+mj-ea"/>
              </a:rPr>
              <a:t>, gym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step </a:t>
            </a:r>
            <a:r>
              <a:rPr lang="ko-KR" altLang="en-US" dirty="0">
                <a:latin typeface="+mj-ea"/>
                <a:ea typeface="+mj-ea"/>
              </a:rPr>
              <a:t>함수와 동일하게 작동한다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np.random.choice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p </a:t>
            </a:r>
            <a:r>
              <a:rPr lang="ko-KR" altLang="en-US" dirty="0">
                <a:latin typeface="+mj-ea"/>
                <a:ea typeface="+mj-ea"/>
              </a:rPr>
              <a:t>속성에 의해 확률에 따라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을 선택한다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62C4A75-C320-50AC-6A60-267B2EB7338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570194" y="3916200"/>
            <a:ext cx="1600200" cy="3124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A7420B-7A46-2B67-D53B-F95BAAB2A705}"/>
              </a:ext>
            </a:extLst>
          </p:cNvPr>
          <p:cNvSpPr txBox="1"/>
          <p:nvPr/>
        </p:nvSpPr>
        <p:spPr>
          <a:xfrm>
            <a:off x="5170394" y="4074723"/>
            <a:ext cx="3973606" cy="30777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어떤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을 할지 반환하는 함수</a:t>
            </a:r>
          </a:p>
        </p:txBody>
      </p:sp>
    </p:spTree>
    <p:extLst>
      <p:ext uri="{BB962C8B-B14F-4D97-AF65-F5344CB8AC3E}">
        <p14:creationId xmlns:p14="http://schemas.microsoft.com/office/powerpoint/2010/main" val="426764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1223664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961463"/>
            <a:ext cx="3348318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Gym </a:t>
            </a:r>
            <a:r>
              <a:rPr lang="ko-KR" altLang="en-US" dirty="0">
                <a:latin typeface="+mj-ea"/>
                <a:ea typeface="+mj-ea"/>
              </a:rPr>
              <a:t>라이브러리의 유사하게 직접 만든 </a:t>
            </a:r>
            <a:r>
              <a:rPr lang="en-US" altLang="ko-KR" dirty="0" err="1">
                <a:latin typeface="+mj-ea"/>
                <a:ea typeface="+mj-ea"/>
              </a:rPr>
              <a:t>CustomEnv</a:t>
            </a:r>
            <a:r>
              <a:rPr lang="en-US" altLang="ko-KR" dirty="0">
                <a:latin typeface="+mj-ea"/>
                <a:ea typeface="+mj-ea"/>
              </a:rPr>
              <a:t>()</a:t>
            </a:r>
            <a:r>
              <a:rPr lang="ko-KR" altLang="en-US" dirty="0">
                <a:latin typeface="+mj-ea"/>
                <a:ea typeface="+mj-ea"/>
              </a:rPr>
              <a:t>의 인스턴스를 생성한다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191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E49A-6091-9332-C812-3CA1283C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89584"/>
            <a:ext cx="7577418" cy="2915079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과제 내용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800" dirty="0"/>
              <a:t>1. </a:t>
            </a:r>
            <a:r>
              <a:rPr lang="ko-KR" altLang="en-US" sz="1800" dirty="0"/>
              <a:t>앞의 </a:t>
            </a:r>
            <a:r>
              <a:rPr lang="ko-KR" altLang="en-US" sz="1800" dirty="0" err="1"/>
              <a:t>프로즌</a:t>
            </a:r>
            <a:r>
              <a:rPr lang="ko-KR" altLang="en-US" sz="1800" dirty="0"/>
              <a:t> 레이크 예에 대해 설명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2. </a:t>
            </a:r>
            <a:r>
              <a:rPr lang="ko-KR" altLang="en-US" sz="1800" dirty="0"/>
              <a:t>앞의 학생 </a:t>
            </a:r>
            <a:r>
              <a:rPr lang="en-US" altLang="ko-KR" sz="1800" dirty="0"/>
              <a:t>MDP </a:t>
            </a:r>
            <a:r>
              <a:rPr lang="ko-KR" altLang="en-US" sz="1800" dirty="0"/>
              <a:t>예에 대해 상태 정의</a:t>
            </a:r>
            <a:br>
              <a:rPr lang="en-US" altLang="ko-KR" sz="1800" dirty="0"/>
            </a:br>
            <a:r>
              <a:rPr lang="en-US" altLang="ko-KR" sz="1800" dirty="0"/>
              <a:t> - </a:t>
            </a:r>
            <a:r>
              <a:rPr lang="ko-KR" altLang="en-US" sz="1800" dirty="0"/>
              <a:t>앞의 </a:t>
            </a:r>
            <a:r>
              <a:rPr lang="en-US" altLang="ko-KR" sz="1800" dirty="0"/>
              <a:t>Open AI Gym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프로즌</a:t>
            </a:r>
            <a:r>
              <a:rPr lang="ko-KR" altLang="en-US" sz="1800" dirty="0"/>
              <a:t> 레이크 예 참조하여 </a:t>
            </a:r>
            <a:r>
              <a:rPr lang="ko-KR" altLang="en-US" sz="1800" dirty="0" err="1"/>
              <a:t>딕셔너리로</a:t>
            </a:r>
            <a:r>
              <a:rPr lang="ko-KR" altLang="en-US" sz="1800" dirty="0"/>
              <a:t> 상태 정의</a:t>
            </a:r>
            <a:br>
              <a:rPr lang="en-US" altLang="ko-KR" sz="1800" dirty="0"/>
            </a:br>
            <a:r>
              <a:rPr lang="en-US" altLang="ko-KR" sz="1800" dirty="0"/>
              <a:t> - </a:t>
            </a:r>
            <a:r>
              <a:rPr lang="ko-KR" altLang="en-US" sz="1800" dirty="0"/>
              <a:t>정의된 다음 행동 확률로 행동 선택 후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73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1506054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1331262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Episode</a:t>
            </a:r>
            <a:r>
              <a:rPr lang="ko-KR" altLang="en-US" dirty="0">
                <a:latin typeface="+mj-ea"/>
                <a:ea typeface="+mj-ea"/>
              </a:rPr>
              <a:t>는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회로 지정한다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964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1640529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1465737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Environment</a:t>
            </a:r>
            <a:r>
              <a:rPr lang="ko-KR" altLang="en-US" dirty="0">
                <a:latin typeface="+mj-ea"/>
                <a:ea typeface="+mj-ea"/>
              </a:rPr>
              <a:t>를 초기상태로 초기화 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161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2091013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1835533"/>
            <a:ext cx="3348318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500</a:t>
            </a:r>
            <a:r>
              <a:rPr lang="ko-KR" altLang="en-US" dirty="0">
                <a:latin typeface="+mj-ea"/>
                <a:ea typeface="+mj-ea"/>
              </a:rPr>
              <a:t>회의 </a:t>
            </a:r>
            <a:r>
              <a:rPr lang="en-US" altLang="ko-KR" dirty="0">
                <a:latin typeface="+mj-ea"/>
                <a:ea typeface="+mj-ea"/>
              </a:rPr>
              <a:t>step</a:t>
            </a:r>
            <a:r>
              <a:rPr lang="ko-KR" altLang="en-US" dirty="0">
                <a:latin typeface="+mj-ea"/>
                <a:ea typeface="+mj-ea"/>
              </a:rPr>
              <a:t>이 진행되면</a:t>
            </a:r>
            <a:r>
              <a:rPr lang="en-US" altLang="ko-KR" dirty="0">
                <a:latin typeface="+mj-ea"/>
                <a:ea typeface="+mj-ea"/>
              </a:rPr>
              <a:t>, Episode</a:t>
            </a:r>
            <a:r>
              <a:rPr lang="ko-KR" altLang="en-US" dirty="0">
                <a:latin typeface="+mj-ea"/>
                <a:ea typeface="+mj-ea"/>
              </a:rPr>
              <a:t>를 종료한다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818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2232212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2064140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행동을 선택한다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366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2386856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2218784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step</a:t>
            </a:r>
            <a:r>
              <a:rPr lang="ko-KR" altLang="en-US" dirty="0">
                <a:latin typeface="+mj-ea"/>
                <a:ea typeface="+mj-ea"/>
              </a:rPr>
              <a:t>을 진행하고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반환값을</a:t>
            </a:r>
            <a:r>
              <a:rPr lang="ko-KR" altLang="en-US" dirty="0">
                <a:latin typeface="+mj-ea"/>
                <a:ea typeface="+mj-ea"/>
              </a:rPr>
              <a:t> 받는다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606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2675972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2507900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반환값을</a:t>
            </a:r>
            <a:r>
              <a:rPr lang="ko-KR" altLang="en-US" dirty="0">
                <a:latin typeface="+mj-ea"/>
                <a:ea typeface="+mj-ea"/>
              </a:rPr>
              <a:t> 출력한다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21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D3D4E-B4A5-FD3F-1500-371682D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91959" y="2971810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688105" y="2803738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만약 종료지점에 왔다면</a:t>
            </a:r>
            <a:r>
              <a:rPr lang="en-US" altLang="ko-KR" dirty="0">
                <a:latin typeface="+mj-ea"/>
                <a:ea typeface="+mj-ea"/>
              </a:rPr>
              <a:t>, Episode </a:t>
            </a:r>
            <a:r>
              <a:rPr lang="ko-KR" altLang="en-US" dirty="0">
                <a:latin typeface="+mj-ea"/>
                <a:ea typeface="+mj-ea"/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22809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실행결과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345205" y="1216985"/>
            <a:ext cx="3348318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실행결과가 </a:t>
            </a:r>
            <a:r>
              <a:rPr lang="ko-KR" altLang="en-US" dirty="0" err="1">
                <a:latin typeface="+mj-ea"/>
                <a:ea typeface="+mj-ea"/>
              </a:rPr>
              <a:t>프로즌</a:t>
            </a:r>
            <a:r>
              <a:rPr lang="ko-KR" altLang="en-US" dirty="0">
                <a:latin typeface="+mj-ea"/>
                <a:ea typeface="+mj-ea"/>
              </a:rPr>
              <a:t> 레이크와 유사하게 출력되는 것을 볼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F458F6-F2D8-DDEC-7689-43CC5DEE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32" y="2571750"/>
            <a:ext cx="4014067" cy="2571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87E806-BBF5-3FB4-5716-EFC1B046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7" y="1063053"/>
            <a:ext cx="4866212" cy="22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6713C-C083-1C46-F9EC-90625296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  <a:r>
              <a:rPr lang="en-US" altLang="ko-KR" dirty="0"/>
              <a:t>. </a:t>
            </a:r>
            <a:r>
              <a:rPr lang="ko-KR" altLang="en-US" dirty="0"/>
              <a:t>학생 </a:t>
            </a:r>
            <a:r>
              <a:rPr lang="en-US" altLang="ko-KR" dirty="0"/>
              <a:t>MDP</a:t>
            </a:r>
            <a:r>
              <a:rPr lang="ko-KR" altLang="en-US" dirty="0"/>
              <a:t>에 할인율 적용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502227-790A-C7B9-A386-45CC69618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95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파이썬 실행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55DD5-C7BE-2400-33D5-FF93561F9D57}"/>
              </a:ext>
            </a:extLst>
          </p:cNvPr>
          <p:cNvSpPr txBox="1"/>
          <p:nvPr/>
        </p:nvSpPr>
        <p:spPr>
          <a:xfrm>
            <a:off x="5224182" y="961463"/>
            <a:ext cx="739589" cy="30777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할인율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161DE-85EE-48C3-178C-370FE514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43329"/>
            <a:ext cx="4770148" cy="23522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CC3390D-72DA-EF1F-0729-ABD62D3E5086}"/>
              </a:ext>
            </a:extLst>
          </p:cNvPr>
          <p:cNvSpPr/>
          <p:nvPr/>
        </p:nvSpPr>
        <p:spPr>
          <a:xfrm>
            <a:off x="185236" y="1043329"/>
            <a:ext cx="1199811" cy="153459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D35436-93C3-A889-220D-F9BD5ED91B97}"/>
              </a:ext>
            </a:extLst>
          </p:cNvPr>
          <p:cNvSpPr/>
          <p:nvPr/>
        </p:nvSpPr>
        <p:spPr>
          <a:xfrm>
            <a:off x="613301" y="2495020"/>
            <a:ext cx="1934917" cy="228009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F5ED6F-2E93-BB61-0B58-C36C2A4FB29A}"/>
              </a:ext>
            </a:extLst>
          </p:cNvPr>
          <p:cNvSpPr/>
          <p:nvPr/>
        </p:nvSpPr>
        <p:spPr>
          <a:xfrm>
            <a:off x="3207124" y="3111516"/>
            <a:ext cx="1692089" cy="122502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9659D1-09C8-F8A5-014C-2F63E4CD5A4C}"/>
              </a:ext>
            </a:extLst>
          </p:cNvPr>
          <p:cNvCxnSpPr>
            <a:cxnSpLocks/>
          </p:cNvCxnSpPr>
          <p:nvPr/>
        </p:nvCxnSpPr>
        <p:spPr>
          <a:xfrm>
            <a:off x="1385047" y="1116116"/>
            <a:ext cx="383913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703AECD-4110-9FAC-2E65-C6FCF44EC8A8}"/>
              </a:ext>
            </a:extLst>
          </p:cNvPr>
          <p:cNvCxnSpPr>
            <a:cxnSpLocks/>
          </p:cNvCxnSpPr>
          <p:nvPr/>
        </p:nvCxnSpPr>
        <p:spPr>
          <a:xfrm flipV="1">
            <a:off x="2548218" y="2571750"/>
            <a:ext cx="2675964" cy="4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0BAB33-9D1A-E359-34DB-D4856DE132C2}"/>
              </a:ext>
            </a:extLst>
          </p:cNvPr>
          <p:cNvSpPr txBox="1"/>
          <p:nvPr/>
        </p:nvSpPr>
        <p:spPr>
          <a:xfrm>
            <a:off x="5230906" y="2321117"/>
            <a:ext cx="1506070" cy="523220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Episode</a:t>
            </a:r>
            <a:r>
              <a:rPr lang="ko-KR" altLang="en-US" dirty="0">
                <a:latin typeface="+mj-ea"/>
                <a:ea typeface="+mj-ea"/>
              </a:rPr>
              <a:t> 내에서 할인율 계산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1F2A03D-3C17-95FC-5B6C-56A1F0340E3A}"/>
              </a:ext>
            </a:extLst>
          </p:cNvPr>
          <p:cNvCxnSpPr>
            <a:cxnSpLocks/>
          </p:cNvCxnSpPr>
          <p:nvPr/>
        </p:nvCxnSpPr>
        <p:spPr>
          <a:xfrm>
            <a:off x="4899213" y="3177259"/>
            <a:ext cx="324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8C662A-8E6D-A672-AAE8-F54B8132EFB9}"/>
              </a:ext>
            </a:extLst>
          </p:cNvPr>
          <p:cNvSpPr txBox="1"/>
          <p:nvPr/>
        </p:nvSpPr>
        <p:spPr>
          <a:xfrm>
            <a:off x="5224182" y="3018878"/>
            <a:ext cx="1190065" cy="30777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할인율 출력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4A018A-561B-A617-913C-420D70F4EF15}"/>
              </a:ext>
            </a:extLst>
          </p:cNvPr>
          <p:cNvSpPr txBox="1"/>
          <p:nvPr/>
        </p:nvSpPr>
        <p:spPr>
          <a:xfrm>
            <a:off x="5244352" y="3506155"/>
            <a:ext cx="3792072" cy="523220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기존의 학생 </a:t>
            </a:r>
            <a:r>
              <a:rPr lang="en-US" altLang="ko-KR" dirty="0">
                <a:latin typeface="+mj-ea"/>
                <a:ea typeface="+mj-ea"/>
              </a:rPr>
              <a:t>MDP Environment</a:t>
            </a:r>
            <a:r>
              <a:rPr lang="ko-KR" altLang="en-US" dirty="0">
                <a:latin typeface="+mj-ea"/>
                <a:ea typeface="+mj-ea"/>
              </a:rPr>
              <a:t>내에 할인율을 적용해 보았습니다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979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예시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93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학생 </a:t>
            </a:r>
            <a:r>
              <a:rPr lang="en-US" altLang="ko-KR" dirty="0"/>
              <a:t>MDP </a:t>
            </a:r>
            <a:r>
              <a:rPr lang="ko-KR" altLang="en-US" dirty="0"/>
              <a:t>실행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161DE-85EE-48C3-178C-370FE514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43329"/>
            <a:ext cx="4770148" cy="2352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9B3FE2-307E-DA3B-3B14-7B258BD4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038" y="3320085"/>
            <a:ext cx="3029962" cy="1825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A0DB68-2B47-644F-FBED-349F04187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964" y="19050"/>
            <a:ext cx="3039035" cy="18256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DB2D3A-4F5F-3AB4-23B8-8DDA13CB4E0C}"/>
              </a:ext>
            </a:extLst>
          </p:cNvPr>
          <p:cNvSpPr txBox="1"/>
          <p:nvPr/>
        </p:nvSpPr>
        <p:spPr>
          <a:xfrm>
            <a:off x="5416142" y="2368181"/>
            <a:ext cx="3727858" cy="523220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같은 </a:t>
            </a:r>
            <a:r>
              <a:rPr lang="en-US" altLang="ko-KR" dirty="0">
                <a:latin typeface="+mj-ea"/>
                <a:ea typeface="+mj-ea"/>
              </a:rPr>
              <a:t>12 steps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Episode</a:t>
            </a:r>
            <a:r>
              <a:rPr lang="ko-KR" altLang="en-US" dirty="0">
                <a:latin typeface="+mj-ea"/>
                <a:ea typeface="+mj-ea"/>
              </a:rPr>
              <a:t>에서도 다른 할인율을 나타내는 것을 알 수 있었습니다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9977F0-C39E-6348-1F99-D6D04DEAB46C}"/>
              </a:ext>
            </a:extLst>
          </p:cNvPr>
          <p:cNvSpPr/>
          <p:nvPr/>
        </p:nvSpPr>
        <p:spPr>
          <a:xfrm>
            <a:off x="7469841" y="1674159"/>
            <a:ext cx="1674158" cy="170498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7DF652-D4AE-61F3-C60C-14A85E2DAACD}"/>
              </a:ext>
            </a:extLst>
          </p:cNvPr>
          <p:cNvSpPr/>
          <p:nvPr/>
        </p:nvSpPr>
        <p:spPr>
          <a:xfrm>
            <a:off x="7469842" y="4973002"/>
            <a:ext cx="1674158" cy="170498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1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BAA65-1B5A-875B-EB68-FEB63A4C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0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1627094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1257305"/>
            <a:ext cx="3146612" cy="738664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gym</a:t>
            </a:r>
            <a:r>
              <a:rPr lang="ko-KR" altLang="en-US" dirty="0">
                <a:latin typeface="+mj-ea"/>
                <a:ea typeface="+mj-ea"/>
              </a:rPr>
              <a:t>에서 제공하는 </a:t>
            </a:r>
            <a:r>
              <a:rPr lang="en-US" altLang="ko-KR" dirty="0">
                <a:latin typeface="+mj-ea"/>
                <a:ea typeface="+mj-ea"/>
              </a:rPr>
              <a:t>FrozenLake-v1 </a:t>
            </a:r>
            <a:r>
              <a:rPr lang="ko-KR" altLang="en-US" dirty="0">
                <a:latin typeface="+mj-ea"/>
                <a:ea typeface="+mj-ea"/>
              </a:rPr>
              <a:t>모델을 불러와 </a:t>
            </a:r>
            <a:r>
              <a:rPr lang="en-US" altLang="ko-KR" dirty="0">
                <a:latin typeface="+mj-ea"/>
                <a:ea typeface="+mj-ea"/>
              </a:rPr>
              <a:t>human(</a:t>
            </a:r>
            <a:r>
              <a:rPr lang="ko-KR" altLang="en-US" dirty="0">
                <a:latin typeface="+mj-ea"/>
                <a:ea typeface="+mj-ea"/>
              </a:rPr>
              <a:t>사람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en-US" altLang="ko-KR" dirty="0">
                <a:latin typeface="+mj-ea"/>
                <a:ea typeface="+mj-ea"/>
              </a:rPr>
              <a:t>Agent</a:t>
            </a:r>
            <a:r>
              <a:rPr lang="ko-KR" altLang="en-US" dirty="0">
                <a:latin typeface="+mj-ea"/>
                <a:ea typeface="+mj-ea"/>
              </a:rPr>
              <a:t>로 지정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325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1808632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1539700"/>
            <a:ext cx="3146612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불러온 </a:t>
            </a:r>
            <a:r>
              <a:rPr lang="en-US" altLang="ko-KR" dirty="0">
                <a:latin typeface="+mj-ea"/>
                <a:ea typeface="+mj-ea"/>
              </a:rPr>
              <a:t>gym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Environment</a:t>
            </a:r>
            <a:r>
              <a:rPr lang="ko-KR" altLang="en-US" dirty="0">
                <a:latin typeface="+mj-ea"/>
                <a:ea typeface="+mj-ea"/>
              </a:rPr>
              <a:t>를 불러와 </a:t>
            </a:r>
            <a:r>
              <a:rPr lang="ko-KR" altLang="en-US" dirty="0" err="1">
                <a:latin typeface="+mj-ea"/>
                <a:ea typeface="+mj-ea"/>
              </a:rPr>
              <a:t>딕셔너리</a:t>
            </a:r>
            <a:r>
              <a:rPr lang="ko-KR" altLang="en-US" dirty="0">
                <a:latin typeface="+mj-ea"/>
                <a:ea typeface="+mj-ea"/>
              </a:rPr>
              <a:t> 형태로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8C93D3-C68E-5BFA-51F3-59D8AC9E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73" y="3114172"/>
            <a:ext cx="2112598" cy="1856907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28EC2712-1FF6-670B-0DA7-8FB12C20D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6190"/>
              </p:ext>
            </p:extLst>
          </p:nvPr>
        </p:nvGraphicFramePr>
        <p:xfrm>
          <a:off x="5372100" y="2331852"/>
          <a:ext cx="3664323" cy="78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441">
                  <a:extLst>
                    <a:ext uri="{9D8B030D-6E8A-4147-A177-3AD203B41FA5}">
                      <a16:colId xmlns:a16="http://schemas.microsoft.com/office/drawing/2014/main" val="3633678139"/>
                    </a:ext>
                  </a:extLst>
                </a:gridCol>
                <a:gridCol w="1221441">
                  <a:extLst>
                    <a:ext uri="{9D8B030D-6E8A-4147-A177-3AD203B41FA5}">
                      <a16:colId xmlns:a16="http://schemas.microsoft.com/office/drawing/2014/main" val="1224680875"/>
                    </a:ext>
                  </a:extLst>
                </a:gridCol>
                <a:gridCol w="1221441">
                  <a:extLst>
                    <a:ext uri="{9D8B030D-6E8A-4147-A177-3AD203B41FA5}">
                      <a16:colId xmlns:a16="http://schemas.microsoft.com/office/drawing/2014/main" val="121503817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딕셔너리</a:t>
                      </a:r>
                      <a:r>
                        <a:rPr lang="ko-KR" altLang="en-US" sz="1050" dirty="0"/>
                        <a:t> 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4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상태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행동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행동의 전이 확률 리스트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14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26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2212054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2050691"/>
            <a:ext cx="3348318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goal_steps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달성시</a:t>
            </a:r>
            <a:r>
              <a:rPr lang="ko-KR" altLang="en-US" dirty="0">
                <a:latin typeface="+mj-ea"/>
                <a:ea typeface="+mj-ea"/>
              </a:rPr>
              <a:t> 하나의 </a:t>
            </a:r>
            <a:r>
              <a:rPr lang="en-US" altLang="ko-KR" dirty="0">
                <a:latin typeface="+mj-ea"/>
                <a:ea typeface="+mj-ea"/>
              </a:rPr>
              <a:t>Episode </a:t>
            </a:r>
            <a:r>
              <a:rPr lang="ko-KR" altLang="en-US" dirty="0">
                <a:latin typeface="+mj-ea"/>
                <a:ea typeface="+mj-ea"/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95873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2581853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2427221"/>
            <a:ext cx="1653989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Episode </a:t>
            </a:r>
            <a:r>
              <a:rPr lang="ko-KR" altLang="en-US" dirty="0">
                <a:latin typeface="+mj-ea"/>
                <a:ea typeface="+mj-ea"/>
              </a:rPr>
              <a:t>반복 횟수</a:t>
            </a:r>
          </a:p>
        </p:txBody>
      </p:sp>
    </p:spTree>
    <p:extLst>
      <p:ext uri="{BB962C8B-B14F-4D97-AF65-F5344CB8AC3E}">
        <p14:creationId xmlns:p14="http://schemas.microsoft.com/office/powerpoint/2010/main" val="60691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2776843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2514630"/>
            <a:ext cx="2776818" cy="523220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Episode </a:t>
            </a:r>
            <a:r>
              <a:rPr lang="ko-KR" altLang="en-US" dirty="0">
                <a:latin typeface="+mj-ea"/>
                <a:ea typeface="+mj-ea"/>
              </a:rPr>
              <a:t>실행 전 </a:t>
            </a:r>
            <a:r>
              <a:rPr lang="en-US" altLang="ko-KR" dirty="0">
                <a:latin typeface="+mj-ea"/>
                <a:ea typeface="+mj-ea"/>
              </a:rPr>
              <a:t>Environment</a:t>
            </a:r>
            <a:r>
              <a:rPr lang="ko-KR" altLang="en-US" dirty="0">
                <a:latin typeface="+mj-ea"/>
                <a:ea typeface="+mj-ea"/>
              </a:rPr>
              <a:t>를 초기 상태로 초기화</a:t>
            </a:r>
          </a:p>
        </p:txBody>
      </p:sp>
    </p:spTree>
    <p:extLst>
      <p:ext uri="{BB962C8B-B14F-4D97-AF65-F5344CB8AC3E}">
        <p14:creationId xmlns:p14="http://schemas.microsoft.com/office/powerpoint/2010/main" val="165214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ED0A-A13F-4660-12E6-853B14B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412502"/>
            <a:ext cx="4770148" cy="325362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57A2F7-6488-D241-9C8F-8F389EE78381}"/>
              </a:ext>
            </a:extLst>
          </p:cNvPr>
          <p:cNvCxnSpPr>
            <a:cxnSpLocks/>
          </p:cNvCxnSpPr>
          <p:nvPr/>
        </p:nvCxnSpPr>
        <p:spPr>
          <a:xfrm>
            <a:off x="185236" y="3146639"/>
            <a:ext cx="5496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0F6FFF-C0BC-4EB5-61C9-F4D7793CC75E}"/>
              </a:ext>
            </a:extLst>
          </p:cNvPr>
          <p:cNvSpPr txBox="1"/>
          <p:nvPr/>
        </p:nvSpPr>
        <p:spPr>
          <a:xfrm>
            <a:off x="5681382" y="2985284"/>
            <a:ext cx="2602006" cy="307777"/>
          </a:xfrm>
          <a:prstGeom prst="rect">
            <a:avLst/>
          </a:prstGeom>
          <a:noFill/>
          <a:ln w="38100">
            <a:solidFill>
              <a:srgbClr val="3C81F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goal_steps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까지 </a:t>
            </a:r>
            <a:r>
              <a:rPr lang="en-US" altLang="ko-KR" dirty="0">
                <a:latin typeface="+mj-ea"/>
                <a:ea typeface="+mj-ea"/>
              </a:rPr>
              <a:t>action</a:t>
            </a:r>
            <a:r>
              <a:rPr lang="ko-KR" altLang="en-US" dirty="0">
                <a:latin typeface="+mj-ea"/>
                <a:ea typeface="+mj-ea"/>
              </a:rPr>
              <a:t>을 반복</a:t>
            </a:r>
          </a:p>
        </p:txBody>
      </p:sp>
    </p:spTree>
    <p:extLst>
      <p:ext uri="{BB962C8B-B14F-4D97-AF65-F5344CB8AC3E}">
        <p14:creationId xmlns:p14="http://schemas.microsoft.com/office/powerpoint/2010/main" val="116788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607</Words>
  <Application>Microsoft Office PowerPoint</Application>
  <PresentationFormat>화면 슬라이드 쇼(16:9)</PresentationFormat>
  <Paragraphs>106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 Semilight</vt:lpstr>
      <vt:lpstr>맑은 고딕</vt:lpstr>
      <vt:lpstr>Google Sans</vt:lpstr>
      <vt:lpstr>Google Sans Medium</vt:lpstr>
      <vt:lpstr>Arial</vt:lpstr>
      <vt:lpstr>Roboto Mono Light</vt:lpstr>
      <vt:lpstr>DevFest 2021</vt:lpstr>
      <vt:lpstr>강화학습 과제 2-1: MDP 상태</vt:lpstr>
      <vt:lpstr>과제 내용  1. 앞의 프로즌 레이크 예에 대해 설명  2. 앞의 학생 MDP 예에 대해 상태 정의  - 앞의 Open AI Gym의 프로즌 레이크 예 참조하여 딕셔너리로 상태 정의  - 정의된 다음 행동 확률로 행동 선택 후 실행</vt:lpstr>
      <vt:lpstr>프로즌 레이크 예시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코드 설명</vt:lpstr>
      <vt:lpstr>프로즌 레이크 예시 실행결과</vt:lpstr>
      <vt:lpstr>학생 MDP 상태 정의</vt:lpstr>
      <vt:lpstr>학생 MDP 상태 설명</vt:lpstr>
      <vt:lpstr>학생 MDP 딕셔너리 정의</vt:lpstr>
      <vt:lpstr>학생 MDP 파이썬 코드</vt:lpstr>
      <vt:lpstr>학생 MDP 파이썬 코드</vt:lpstr>
      <vt:lpstr>학생 MDP 파이썬 실행 코드</vt:lpstr>
      <vt:lpstr>학생 MDP 파이썬 실행 코드</vt:lpstr>
      <vt:lpstr>학생 MDP 파이썬 실행 코드</vt:lpstr>
      <vt:lpstr>학생 MDP 파이썬 실행 코드</vt:lpstr>
      <vt:lpstr>학생 MDP 파이썬 실행 코드</vt:lpstr>
      <vt:lpstr>학생 MDP 파이썬 실행 코드</vt:lpstr>
      <vt:lpstr>학생 MDP 파이썬 실행 코드</vt:lpstr>
      <vt:lpstr>학생 MDP 파이썬 실행 코드</vt:lpstr>
      <vt:lpstr>학생 MDP 실행결과</vt:lpstr>
      <vt:lpstr>부록. 학생 MDP에 할인율 적용</vt:lpstr>
      <vt:lpstr>학생 MDP 파이썬 실행 코드</vt:lpstr>
      <vt:lpstr>학생 MDP 실행 결과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106</cp:revision>
  <dcterms:modified xsi:type="dcterms:W3CDTF">2023-09-10T13:47:43Z</dcterms:modified>
</cp:coreProperties>
</file>